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51"/>
  </p:handoutMasterIdLst>
  <p:sldIdLst>
    <p:sldId id="302" r:id="rId2"/>
    <p:sldId id="303" r:id="rId3"/>
    <p:sldId id="328" r:id="rId4"/>
    <p:sldId id="326" r:id="rId5"/>
    <p:sldId id="327" r:id="rId6"/>
    <p:sldId id="304" r:id="rId7"/>
    <p:sldId id="306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54" r:id="rId18"/>
    <p:sldId id="357" r:id="rId19"/>
    <p:sldId id="35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59" r:id="rId28"/>
    <p:sldId id="355" r:id="rId29"/>
    <p:sldId id="356" r:id="rId30"/>
    <p:sldId id="347" r:id="rId31"/>
    <p:sldId id="348" r:id="rId32"/>
    <p:sldId id="349" r:id="rId33"/>
    <p:sldId id="350" r:id="rId34"/>
    <p:sldId id="352" r:id="rId35"/>
    <p:sldId id="351" r:id="rId36"/>
    <p:sldId id="353" r:id="rId37"/>
    <p:sldId id="371" r:id="rId38"/>
    <p:sldId id="362" r:id="rId39"/>
    <p:sldId id="360" r:id="rId40"/>
    <p:sldId id="361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22" r:id="rId50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9630" autoAdjust="0"/>
  </p:normalViewPr>
  <p:slideViewPr>
    <p:cSldViewPr>
      <p:cViewPr varScale="1">
        <p:scale>
          <a:sx n="39" d="100"/>
          <a:sy n="39" d="100"/>
        </p:scale>
        <p:origin x="-186" y="-1614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1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lesstx.gov/images/pacs/athletics/MensBasketball1.jpg" TargetMode="External"/><Relationship Id="rId3" Type="http://schemas.openxmlformats.org/officeDocument/2006/relationships/hyperlink" Target="http://runningtowardsomethingnew.com/tag/treadmill-running/" TargetMode="External"/><Relationship Id="rId7" Type="http://schemas.openxmlformats.org/officeDocument/2006/relationships/hyperlink" Target="http://upload.wikimedia.org/wikipedia/commons/7/7a/Playing_volleyball_in_Guantanamo_Gym.jpg" TargetMode="External"/><Relationship Id="rId2" Type="http://schemas.openxmlformats.org/officeDocument/2006/relationships/hyperlink" Target="http://campusmap.ucr.edu/imap/inde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ealth.howstuffworks.com/wellness/men/health-tips/weight-lifting-and-weight-control.htm" TargetMode="External"/><Relationship Id="rId5" Type="http://schemas.openxmlformats.org/officeDocument/2006/relationships/hyperlink" Target="http://www.mccoysauna.com/" TargetMode="External"/><Relationship Id="rId10" Type="http://schemas.openxmlformats.org/officeDocument/2006/relationships/hyperlink" Target="http://www.makemedicinebetter.org/wp-content/uploads/2011/10/Yoga-Class.jpg" TargetMode="External"/><Relationship Id="rId4" Type="http://schemas.openxmlformats.org/officeDocument/2006/relationships/hyperlink" Target="http://www.elyevergreencottage.com/" TargetMode="External"/><Relationship Id="rId9" Type="http://schemas.openxmlformats.org/officeDocument/2006/relationships/hyperlink" Target="http://relaxationblog.relaxing-tranquility-moments.com/wp-content/uploads/2010/09/meditation_techniques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87727"/>
            <a:ext cx="7620000" cy="4290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0" y="48018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Senior Thesis Final Presentation</a:t>
            </a:r>
          </a:p>
          <a:p>
            <a:pPr algn="ctr"/>
            <a:r>
              <a:rPr lang="en-US" dirty="0" smtClean="0">
                <a:latin typeface="Corbel" pitchFamily="34" charset="0"/>
              </a:rPr>
              <a:t>University of California, Riverside Student Recreation Center</a:t>
            </a:r>
          </a:p>
          <a:p>
            <a:pPr algn="ctr"/>
            <a:r>
              <a:rPr lang="en-US" dirty="0" smtClean="0">
                <a:latin typeface="Corbel" pitchFamily="34" charset="0"/>
              </a:rPr>
              <a:t>Daniel </a:t>
            </a:r>
            <a:r>
              <a:rPr lang="en-US" dirty="0" err="1" smtClean="0">
                <a:latin typeface="Corbel" pitchFamily="34" charset="0"/>
              </a:rPr>
              <a:t>MacRitchie</a:t>
            </a:r>
            <a:endParaRPr lang="en-US" dirty="0" smtClean="0">
              <a:latin typeface="Corbel" pitchFamily="34" charset="0"/>
            </a:endParaRPr>
          </a:p>
          <a:p>
            <a:pPr algn="ctr"/>
            <a:r>
              <a:rPr lang="en-US" dirty="0" smtClean="0">
                <a:latin typeface="Corbel" pitchFamily="34" charset="0"/>
              </a:rPr>
              <a:t>04/10/2013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2" y="457398"/>
            <a:ext cx="8426055" cy="5906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4648200"/>
            <a:ext cx="1190625" cy="17049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627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2" y="457398"/>
            <a:ext cx="8426055" cy="5906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4648200"/>
            <a:ext cx="1190625" cy="1704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0" y="4967287"/>
            <a:ext cx="1790700" cy="1066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193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2" y="457398"/>
            <a:ext cx="8426055" cy="5906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4648200"/>
            <a:ext cx="1190625" cy="1704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0" y="4967287"/>
            <a:ext cx="17907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152" y="4881563"/>
            <a:ext cx="1238248" cy="1238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861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2" y="1869208"/>
            <a:ext cx="8426056" cy="3083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074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3" y="1869208"/>
            <a:ext cx="8426054" cy="3083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4648200"/>
            <a:ext cx="1190625" cy="17049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599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3" y="1869208"/>
            <a:ext cx="8426054" cy="3083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4648200"/>
            <a:ext cx="1190625" cy="1704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76" y="4881563"/>
            <a:ext cx="1238248" cy="1238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930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3" y="1869208"/>
            <a:ext cx="8426054" cy="3083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41824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47616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4648200"/>
            <a:ext cx="1190625" cy="1704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152" y="4887817"/>
            <a:ext cx="1238248" cy="1225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76" y="4881563"/>
            <a:ext cx="1238248" cy="1238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52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72738"/>
              </p:ext>
            </p:extLst>
          </p:nvPr>
        </p:nvGraphicFramePr>
        <p:xfrm>
          <a:off x="10096595" y="762000"/>
          <a:ext cx="723881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1418"/>
                <a:gridCol w="1269429"/>
                <a:gridCol w="1718691"/>
                <a:gridCol w="1310005"/>
                <a:gridCol w="17592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Corbel" pitchFamily="34" charset="0"/>
                        </a:rPr>
                        <a:t>Design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4.82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4.02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16.44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4.84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5.04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5.60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194373"/>
              </p:ext>
            </p:extLst>
          </p:nvPr>
        </p:nvGraphicFramePr>
        <p:xfrm>
          <a:off x="10762536" y="2895600"/>
          <a:ext cx="5849064" cy="165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8918"/>
                <a:gridCol w="1987946"/>
                <a:gridCol w="14478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Space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sz="1800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sz="1800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sz="1800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Design 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Tradable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5,473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3,622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1,160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Non-tradable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193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178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rbel" pitchFamily="34" charset="0"/>
                        </a:rPr>
                        <a:t>410</a:t>
                      </a:r>
                      <a:endParaRPr lang="en-US" sz="18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687" y="257175"/>
            <a:ext cx="8810625" cy="6343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66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65" y="1216350"/>
            <a:ext cx="6265069" cy="4391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53" y="686890"/>
            <a:ext cx="6733093" cy="50498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0709189" y="4419600"/>
            <a:ext cx="797011" cy="38512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161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43" y="1878158"/>
            <a:ext cx="7289714" cy="2667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53" y="686890"/>
            <a:ext cx="6733093" cy="504981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6626016" y="2983200"/>
            <a:ext cx="734842" cy="571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77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57200"/>
            <a:ext cx="6705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380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290" y="457398"/>
            <a:ext cx="6261419" cy="5906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395481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91531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511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290" y="457398"/>
            <a:ext cx="6261419" cy="59066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97639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91531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00" y="4874259"/>
            <a:ext cx="1652400" cy="10887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497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290" y="457398"/>
            <a:ext cx="6261419" cy="59066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97639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91531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00" y="4874259"/>
            <a:ext cx="1652400" cy="108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4874259"/>
            <a:ext cx="1524000" cy="10921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321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58" y="457398"/>
            <a:ext cx="4489082" cy="5906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97639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91531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362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58" y="457399"/>
            <a:ext cx="4489082" cy="590668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97639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91531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874259"/>
            <a:ext cx="1652400" cy="10887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911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58" y="457399"/>
            <a:ext cx="4489082" cy="590668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97639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91531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874259"/>
            <a:ext cx="1652400" cy="108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371" y="4886092"/>
            <a:ext cx="1391157" cy="10887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145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58" y="457399"/>
            <a:ext cx="4489082" cy="590668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97639"/>
              </p:ext>
            </p:extLst>
          </p:nvPr>
        </p:nvGraphicFramePr>
        <p:xfrm>
          <a:off x="11387392" y="762000"/>
          <a:ext cx="452374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5620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Transition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068644"/>
              </p:ext>
            </p:extLst>
          </p:nvPr>
        </p:nvGraphicFramePr>
        <p:xfrm>
          <a:off x="10668000" y="3211800"/>
          <a:ext cx="5808789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0583"/>
                <a:gridCol w="2033206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874259"/>
            <a:ext cx="1652400" cy="108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371" y="4886092"/>
            <a:ext cx="1391157" cy="108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0" y="4874259"/>
            <a:ext cx="1635741" cy="10921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884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501464"/>
              </p:ext>
            </p:extLst>
          </p:nvPr>
        </p:nvGraphicFramePr>
        <p:xfrm>
          <a:off x="10134600" y="762000"/>
          <a:ext cx="7614856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7464"/>
                <a:gridCol w="1269429"/>
                <a:gridCol w="1718691"/>
                <a:gridCol w="1310005"/>
                <a:gridCol w="17592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46.06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1.98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Circulation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91.25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2.78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52.10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1.85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Exercise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Area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dirty="0" smtClean="0">
                          <a:latin typeface="Corbel" pitchFamily="34" charset="0"/>
                        </a:rPr>
                        <a:t>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164.09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2.25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Running Track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152.76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3.06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603570"/>
              </p:ext>
            </p:extLst>
          </p:nvPr>
        </p:nvGraphicFramePr>
        <p:xfrm>
          <a:off x="10668000" y="3408680"/>
          <a:ext cx="6252337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4230"/>
                <a:gridCol w="2071370"/>
                <a:gridCol w="1828800"/>
                <a:gridCol w="15279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Corbel" pitchFamily="34" charset="0"/>
                        </a:rPr>
                        <a:t>Design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Lobby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10,504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9,236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4702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58" y="457399"/>
            <a:ext cx="4489082" cy="590668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622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65" y="457200"/>
            <a:ext cx="6265069" cy="5910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936" y="686890"/>
            <a:ext cx="7628128" cy="50498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1125200" y="2057400"/>
            <a:ext cx="609600" cy="152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018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50" y="457200"/>
            <a:ext cx="4491699" cy="5910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53" y="686890"/>
            <a:ext cx="6733093" cy="50498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125200" y="2209800"/>
            <a:ext cx="609600" cy="228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600" b="1" dirty="0" smtClean="0">
                <a:latin typeface="Corbel" pitchFamily="34" charset="0"/>
              </a:rPr>
              <a:t>Lobby</a:t>
            </a:r>
            <a:endParaRPr lang="en-US" sz="3600" b="1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713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457200"/>
            <a:ext cx="7079894" cy="591607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7526000" y="5763677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602200" y="5929232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586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00" y="457398"/>
            <a:ext cx="7648800" cy="59066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610202"/>
              </p:ext>
            </p:extLst>
          </p:nvPr>
        </p:nvGraphicFramePr>
        <p:xfrm>
          <a:off x="10058400" y="914400"/>
          <a:ext cx="7394194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  <a:gridCol w="1310005"/>
                <a:gridCol w="17592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Gymnasium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449.03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1.89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676170"/>
              </p:ext>
            </p:extLst>
          </p:nvPr>
        </p:nvGraphicFramePr>
        <p:xfrm>
          <a:off x="10515600" y="2362200"/>
          <a:ext cx="6536497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5568"/>
                <a:gridCol w="2323716"/>
                <a:gridCol w="1804937"/>
                <a:gridCol w="10422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Gymnasium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8148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8230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5208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Corbel" pitchFamily="34" charset="0"/>
              </a:rPr>
              <a:t>Daylighting</a:t>
            </a:r>
            <a:r>
              <a:rPr lang="en-US" sz="3600" b="1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510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01" y="457398"/>
            <a:ext cx="7648798" cy="59066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11399"/>
              </p:ext>
            </p:extLst>
          </p:nvPr>
        </p:nvGraphicFramePr>
        <p:xfrm>
          <a:off x="10058400" y="914400"/>
          <a:ext cx="7394194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  <a:gridCol w="1310005"/>
                <a:gridCol w="17592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Gymnasium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449.03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1.89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092762"/>
              </p:ext>
            </p:extLst>
          </p:nvPr>
        </p:nvGraphicFramePr>
        <p:xfrm>
          <a:off x="10515600" y="2362200"/>
          <a:ext cx="6536497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5568"/>
                <a:gridCol w="2323716"/>
                <a:gridCol w="1804937"/>
                <a:gridCol w="10422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Gymnasium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8148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8230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5208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020573"/>
            <a:ext cx="2681288" cy="1934396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615862"/>
              </p:ext>
            </p:extLst>
          </p:nvPr>
        </p:nvGraphicFramePr>
        <p:xfrm>
          <a:off x="12363325" y="4343400"/>
          <a:ext cx="5525133" cy="1285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8288"/>
                <a:gridCol w="1685987"/>
                <a:gridCol w="1081405"/>
                <a:gridCol w="17194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Unit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Visible Light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Transmission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U-Factor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Solar Heat Gain Coefficient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orbel" pitchFamily="34" charset="0"/>
                        </a:rPr>
                        <a:t>EcoSky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62%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0.82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0.47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Corbel" pitchFamily="34" charset="0"/>
              </a:rPr>
              <a:t>Daylighting</a:t>
            </a:r>
            <a:r>
              <a:rPr lang="en-US" sz="3600" b="1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7914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01" y="457398"/>
            <a:ext cx="7648798" cy="59066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3164800" y="5562600"/>
            <a:ext cx="1066800" cy="9968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647458"/>
              </p:ext>
            </p:extLst>
          </p:nvPr>
        </p:nvGraphicFramePr>
        <p:xfrm>
          <a:off x="10058400" y="914400"/>
          <a:ext cx="7394194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  <a:gridCol w="1310005"/>
                <a:gridCol w="17592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Gymnasium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500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449.03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1.89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288883"/>
              </p:ext>
            </p:extLst>
          </p:nvPr>
        </p:nvGraphicFramePr>
        <p:xfrm>
          <a:off x="10515600" y="2362200"/>
          <a:ext cx="6536497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5568"/>
                <a:gridCol w="2323716"/>
                <a:gridCol w="1804937"/>
                <a:gridCol w="10422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Design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Gymnasium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8148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8230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5208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020573"/>
            <a:ext cx="2681288" cy="1934396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238865"/>
              </p:ext>
            </p:extLst>
          </p:nvPr>
        </p:nvGraphicFramePr>
        <p:xfrm>
          <a:off x="12363325" y="4343400"/>
          <a:ext cx="5525133" cy="1285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8288"/>
                <a:gridCol w="1685987"/>
                <a:gridCol w="1081405"/>
                <a:gridCol w="17194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Unit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Visible Light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Transmission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U-Factor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Solar Heat Gain Coefficient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orbel" pitchFamily="34" charset="0"/>
                        </a:rPr>
                        <a:t>EcoSky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62%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0.82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0.47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Corbel" pitchFamily="34" charset="0"/>
              </a:rPr>
              <a:t>Daylighting</a:t>
            </a:r>
            <a:r>
              <a:rPr lang="en-US" sz="3600" b="1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079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902368"/>
            <a:ext cx="5334000" cy="4076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020425" y="5257800"/>
            <a:ext cx="5362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Critical Point Selection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Corbel" pitchFamily="34" charset="0"/>
              </a:rPr>
              <a:t>Daylighting</a:t>
            </a:r>
            <a:r>
              <a:rPr lang="en-US" sz="3600" b="1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894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712" y="902368"/>
            <a:ext cx="5362575" cy="4143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178712" y="5257800"/>
            <a:ext cx="536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Daylight Autonomy at 500 lux</a:t>
            </a:r>
          </a:p>
          <a:p>
            <a:pPr algn="ctr"/>
            <a:r>
              <a:rPr lang="en-US" dirty="0" smtClean="0">
                <a:latin typeface="Corbel" pitchFamily="34" charset="0"/>
              </a:rPr>
              <a:t>Points above 50%: 67.95%</a:t>
            </a:r>
            <a:endParaRPr lang="en-US" dirty="0">
              <a:latin typeface="Corbe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902368"/>
            <a:ext cx="5334000" cy="4076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020425" y="5257800"/>
            <a:ext cx="5362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Critical Point Selection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Corbel" pitchFamily="34" charset="0"/>
              </a:rPr>
              <a:t>Daylighting</a:t>
            </a:r>
            <a:r>
              <a:rPr lang="en-US" sz="3600" b="1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061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712" y="902368"/>
            <a:ext cx="5362575" cy="4143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78712" y="5257800"/>
            <a:ext cx="536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Daylight Autonomy at 500 lux</a:t>
            </a:r>
          </a:p>
          <a:p>
            <a:pPr algn="ctr"/>
            <a:r>
              <a:rPr lang="en-US" dirty="0" smtClean="0">
                <a:latin typeface="Corbel" pitchFamily="34" charset="0"/>
              </a:rPr>
              <a:t>Points above 50%: 67.95%</a:t>
            </a:r>
            <a:endParaRPr lang="en-US" dirty="0">
              <a:latin typeface="Corbe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475980"/>
              </p:ext>
            </p:extLst>
          </p:nvPr>
        </p:nvGraphicFramePr>
        <p:xfrm>
          <a:off x="10473372" y="2099280"/>
          <a:ext cx="6485256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1105"/>
                <a:gridCol w="1029018"/>
                <a:gridCol w="1236980"/>
                <a:gridCol w="1071880"/>
                <a:gridCol w="1087755"/>
                <a:gridCol w="83851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Jan-Mar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April-June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July-Sep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Nov-Dec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Total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Base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6,854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6,984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7,140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6,447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27,425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Optimal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5,404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4,094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4,188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5,088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18,774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Algorithm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5,321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4,139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4,245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5,021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18,726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Difference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-44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-57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Savings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1,533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2,845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2,896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1,426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8,700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Corbel" pitchFamily="34" charset="0"/>
              </a:rPr>
              <a:t>Daylighting</a:t>
            </a:r>
            <a:r>
              <a:rPr lang="en-US" sz="3600" b="1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57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3300" y="457200"/>
            <a:ext cx="5105399" cy="57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022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E:\Thesis - UCR\Final Presentation\RoofInv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457200"/>
            <a:ext cx="5105400" cy="57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304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59116"/>
              </p:ext>
            </p:extLst>
          </p:nvPr>
        </p:nvGraphicFramePr>
        <p:xfrm>
          <a:off x="18832671" y="3429000"/>
          <a:ext cx="7913529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8218"/>
                <a:gridCol w="1296511"/>
                <a:gridCol w="1447800"/>
                <a:gridCol w="1219200"/>
                <a:gridCol w="1144905"/>
                <a:gridCol w="18268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Section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Number of Rows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Solar Panel Width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Roof Area Width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Watts/SF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Total Capacity (kW)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North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2.21 </a:t>
                      </a:r>
                      <a:r>
                        <a:rPr lang="en-US" dirty="0" err="1" smtClean="0">
                          <a:latin typeface="Corbel" pitchFamily="34" charset="0"/>
                        </a:rPr>
                        <a:t>ft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72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21.48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South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2.21 </a:t>
                      </a:r>
                      <a:r>
                        <a:rPr lang="en-US" dirty="0" err="1" smtClean="0">
                          <a:latin typeface="Corbel" pitchFamily="34" charset="0"/>
                        </a:rPr>
                        <a:t>ft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75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14.92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Total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N/A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36.40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21183600" y="1371600"/>
            <a:ext cx="99060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183600" y="2514600"/>
            <a:ext cx="2667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878800" y="457200"/>
            <a:ext cx="297180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497800" y="1485900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Panel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805900" y="609600"/>
            <a:ext cx="1358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Solar Ray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983700" y="2564487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3.82’</a:t>
            </a:r>
            <a:endParaRPr lang="en-US" dirty="0">
              <a:latin typeface="Corbe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3774400" y="1371600"/>
            <a:ext cx="99060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791773" y="1452839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Panel</a:t>
            </a:r>
            <a:endParaRPr lang="en-US" dirty="0">
              <a:latin typeface="Corbel" pitchFamily="34" charset="0"/>
            </a:endParaRPr>
          </a:p>
        </p:txBody>
      </p:sp>
      <p:pic>
        <p:nvPicPr>
          <p:cNvPr id="1026" name="Picture 2" descr="E:\Thesis - UCR\Final Presentation\RoofInv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457200"/>
            <a:ext cx="5105400" cy="57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993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753600" y="1568946"/>
            <a:ext cx="7924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 pitchFamily="34" charset="0"/>
              </a:rPr>
              <a:t>Analysis Assumptions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Building Load</a:t>
            </a:r>
            <a:r>
              <a:rPr lang="en-US" dirty="0" smtClean="0">
                <a:latin typeface="Corbel" pitchFamily="34" charset="0"/>
              </a:rPr>
              <a:t>: Operates at half connected load during operating hours</a:t>
            </a:r>
          </a:p>
          <a:p>
            <a:r>
              <a:rPr lang="en-US" b="1" dirty="0" smtClean="0">
                <a:latin typeface="Corbel" pitchFamily="34" charset="0"/>
              </a:rPr>
              <a:t>Panel Output Depreciation</a:t>
            </a:r>
            <a:r>
              <a:rPr lang="en-US" dirty="0" smtClean="0">
                <a:latin typeface="Corbel" pitchFamily="34" charset="0"/>
              </a:rPr>
              <a:t>: 0.5% per year, compounded</a:t>
            </a:r>
          </a:p>
          <a:p>
            <a:r>
              <a:rPr lang="en-US" b="1" dirty="0" smtClean="0">
                <a:latin typeface="Corbel" pitchFamily="34" charset="0"/>
              </a:rPr>
              <a:t>Cost of Electricity:</a:t>
            </a:r>
            <a:r>
              <a:rPr lang="en-US" dirty="0" smtClean="0">
                <a:latin typeface="Corbel" pitchFamily="34" charset="0"/>
              </a:rPr>
              <a:t> $0.12/kWh</a:t>
            </a:r>
            <a:endParaRPr lang="en-US" b="1" dirty="0" smtClean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Taxes</a:t>
            </a:r>
            <a:r>
              <a:rPr lang="en-US" dirty="0" smtClean="0">
                <a:latin typeface="Corbel" pitchFamily="34" charset="0"/>
              </a:rPr>
              <a:t>: Exempt from property and income taxes</a:t>
            </a:r>
          </a:p>
          <a:p>
            <a:r>
              <a:rPr lang="en-US" b="1" dirty="0" smtClean="0">
                <a:latin typeface="Corbel" pitchFamily="34" charset="0"/>
              </a:rPr>
              <a:t>Incentives</a:t>
            </a:r>
            <a:r>
              <a:rPr lang="en-US" dirty="0" smtClean="0">
                <a:latin typeface="Corbel" pitchFamily="34" charset="0"/>
              </a:rPr>
              <a:t>: Production based incentive of $0.139/kWh for first 5 years</a:t>
            </a:r>
            <a:endParaRPr lang="en-US" dirty="0">
              <a:latin typeface="Corbe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064267"/>
              </p:ext>
            </p:extLst>
          </p:nvPr>
        </p:nvGraphicFramePr>
        <p:xfrm>
          <a:off x="20872069" y="2257673"/>
          <a:ext cx="3975862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2182"/>
                <a:gridCol w="150368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Analysis Results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Initial Cost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$104,996.56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 Energy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58,398 kWh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Levelized</a:t>
                      </a:r>
                      <a:r>
                        <a:rPr lang="en-US" baseline="0" dirty="0" smtClean="0"/>
                        <a:t> Cost of Energy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$0.1163/kWh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Payback Period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4.93 years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730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457200"/>
            <a:ext cx="7079894" cy="5916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0" y="457200"/>
            <a:ext cx="5293602" cy="51261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9354800" y="5791201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431000" y="5956756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N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230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1530509"/>
            <a:ext cx="7581900" cy="295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5050" y="4737556"/>
            <a:ext cx="758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Monthly Output (kWh)</a:t>
            </a:r>
            <a:endParaRPr lang="en-US" dirty="0">
              <a:latin typeface="Corbe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289" y="1530509"/>
            <a:ext cx="7561421" cy="2950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69050" y="4737555"/>
            <a:ext cx="758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rbel" pitchFamily="34" charset="0"/>
              </a:rPr>
              <a:t>25 Year Cash Flow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71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7" y="1209675"/>
            <a:ext cx="7972425" cy="4438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150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7" y="1209675"/>
            <a:ext cx="7972425" cy="4438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345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7" y="1209675"/>
            <a:ext cx="7972425" cy="443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0400" y="3859887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A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0" y="48768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C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30400" y="2819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0" y="34290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0" y="3581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E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87300" y="382133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O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4400" y="1209675"/>
            <a:ext cx="5791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rbel" pitchFamily="34" charset="0"/>
              </a:rPr>
              <a:t>Dead Loads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Roof Deck: 2 </a:t>
            </a:r>
            <a:r>
              <a:rPr lang="en-US" dirty="0" err="1" smtClean="0">
                <a:latin typeface="Corbel" pitchFamily="34" charset="0"/>
              </a:rPr>
              <a:t>psf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Insulation: 1 </a:t>
            </a:r>
            <a:r>
              <a:rPr lang="en-US" dirty="0" err="1" smtClean="0">
                <a:latin typeface="Corbel" pitchFamily="34" charset="0"/>
              </a:rPr>
              <a:t>psf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Misc. Dead Load: 10 </a:t>
            </a:r>
            <a:r>
              <a:rPr lang="en-US" dirty="0" err="1" smtClean="0">
                <a:latin typeface="Corbel" pitchFamily="34" charset="0"/>
              </a:rPr>
              <a:t>psf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Member Self Weight: 5 </a:t>
            </a:r>
            <a:r>
              <a:rPr lang="en-US" dirty="0" err="1" smtClean="0">
                <a:latin typeface="Corbel" pitchFamily="34" charset="0"/>
              </a:rPr>
              <a:t>psf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Solar Panels: 5 </a:t>
            </a:r>
            <a:r>
              <a:rPr lang="en-US" dirty="0" err="1" smtClean="0">
                <a:latin typeface="Corbel" pitchFamily="34" charset="0"/>
              </a:rPr>
              <a:t>psf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latin typeface="Corbel" pitchFamily="34" charset="0"/>
              </a:rPr>
              <a:t>Total: 23 </a:t>
            </a:r>
            <a:r>
              <a:rPr lang="en-US" b="1" dirty="0" err="1" smtClean="0">
                <a:latin typeface="Corbel" pitchFamily="34" charset="0"/>
              </a:rPr>
              <a:t>psf</a:t>
            </a:r>
            <a:endParaRPr lang="en-US" b="1" dirty="0" smtClean="0">
              <a:latin typeface="Corbel" pitchFamily="34" charset="0"/>
            </a:endParaRPr>
          </a:p>
          <a:p>
            <a:endParaRPr lang="en-US" dirty="0">
              <a:latin typeface="Corbel" pitchFamily="34" charset="0"/>
            </a:endParaRPr>
          </a:p>
          <a:p>
            <a:r>
              <a:rPr lang="en-US" sz="2400" b="1" dirty="0">
                <a:latin typeface="Corbel" pitchFamily="34" charset="0"/>
              </a:rPr>
              <a:t>Dead Loads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Roof Live Load: 20 </a:t>
            </a:r>
            <a:r>
              <a:rPr lang="en-US" dirty="0" err="1" smtClean="0">
                <a:latin typeface="Corbel" pitchFamily="34" charset="0"/>
              </a:rPr>
              <a:t>psf</a:t>
            </a:r>
            <a:endParaRPr lang="en-US" dirty="0" smtClean="0">
              <a:latin typeface="Corbel" pitchFamily="34" charset="0"/>
            </a:endParaRPr>
          </a:p>
          <a:p>
            <a:endParaRPr lang="en-US" dirty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1.2*(23psf) + 1.6*(20psf) = 59.6 </a:t>
            </a:r>
            <a:r>
              <a:rPr lang="en-US" b="1" dirty="0" err="1" smtClean="0">
                <a:latin typeface="Corbel" pitchFamily="34" charset="0"/>
              </a:rPr>
              <a:t>psf</a:t>
            </a:r>
            <a:endParaRPr lang="en-US" b="1" dirty="0"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837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7" y="1209675"/>
            <a:ext cx="7972425" cy="443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0400" y="3859887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A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0" y="48768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C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30400" y="2819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0" y="34290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0" y="3581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E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87300" y="382133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O</a:t>
            </a:r>
            <a:endParaRPr lang="en-US" dirty="0">
              <a:latin typeface="Corbe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22397"/>
              </p:ext>
            </p:extLst>
          </p:nvPr>
        </p:nvGraphicFramePr>
        <p:xfrm>
          <a:off x="19088100" y="1888847"/>
          <a:ext cx="7543800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1843"/>
                <a:gridCol w="1133157"/>
                <a:gridCol w="1143000"/>
                <a:gridCol w="1043305"/>
                <a:gridCol w="1623695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Tributary</a:t>
                      </a:r>
                      <a:r>
                        <a:rPr lang="en-US" baseline="0" dirty="0" smtClean="0"/>
                        <a:t> Width (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Uniform</a:t>
                      </a:r>
                      <a:r>
                        <a:rPr lang="en-US" baseline="0" dirty="0" smtClean="0"/>
                        <a:t> Load (</a:t>
                      </a:r>
                      <a:r>
                        <a:rPr lang="en-US" baseline="0" dirty="0" err="1" smtClean="0"/>
                        <a:t>plf</a:t>
                      </a:r>
                      <a:r>
                        <a:rPr lang="en-US" baseline="0" dirty="0" smtClean="0"/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Span (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Reaction At Supports (kips)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 Moment (kip*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625.8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33.5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10.48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87.77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B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10.875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648.15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33.5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10.86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90.95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10.75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640.7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33.5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89.86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O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625.8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36.25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11.34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N/A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645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7" y="1209675"/>
            <a:ext cx="7972425" cy="443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0400" y="3859887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A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0" y="48768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C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30400" y="2819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0" y="34290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0" y="3581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E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87300" y="382133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O</a:t>
            </a:r>
            <a:endParaRPr lang="en-US" dirty="0">
              <a:latin typeface="Corbe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00102"/>
              </p:ext>
            </p:extLst>
          </p:nvPr>
        </p:nvGraphicFramePr>
        <p:xfrm>
          <a:off x="19050000" y="1868527"/>
          <a:ext cx="73533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1843"/>
                <a:gridCol w="1247457"/>
                <a:gridCol w="1600200"/>
                <a:gridCol w="1676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Point Load (kips)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 Reaction (kips)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South Reaction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(kips)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 Moment (kip*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21.82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11.43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10.39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114.3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10.48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5.49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4.99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54.9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777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7" y="1209675"/>
            <a:ext cx="7972425" cy="4438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0400" y="3859887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A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0" y="48768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C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30400" y="2819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0" y="34290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0" y="3581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E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87300" y="382133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O</a:t>
            </a:r>
            <a:endParaRPr lang="en-US" dirty="0">
              <a:latin typeface="Corbe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141756"/>
              </p:ext>
            </p:extLst>
          </p:nvPr>
        </p:nvGraphicFramePr>
        <p:xfrm>
          <a:off x="20497800" y="1821208"/>
          <a:ext cx="5103940" cy="2494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1843"/>
                <a:gridCol w="1055497"/>
                <a:gridCol w="1910207"/>
                <a:gridCol w="13663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Size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 Moment (kip*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Corbel" pitchFamily="34" charset="0"/>
                        </a:rPr>
                        <a:t>Φ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b</a:t>
                      </a:r>
                      <a:r>
                        <a:rPr lang="en-US" dirty="0" err="1" smtClean="0">
                          <a:latin typeface="Corbel" pitchFamily="34" charset="0"/>
                        </a:rPr>
                        <a:t>M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px</a:t>
                      </a:r>
                      <a:r>
                        <a:rPr lang="en-US" dirty="0" smtClean="0">
                          <a:latin typeface="Corbel" pitchFamily="34" charset="0"/>
                        </a:rPr>
                        <a:t> (kip*</a:t>
                      </a:r>
                      <a:r>
                        <a:rPr lang="en-US" dirty="0" err="1" smtClean="0">
                          <a:latin typeface="Corbel" pitchFamily="34" charset="0"/>
                        </a:rPr>
                        <a:t>ft</a:t>
                      </a:r>
                      <a:r>
                        <a:rPr lang="en-US" dirty="0" smtClean="0">
                          <a:latin typeface="Corbel" pitchFamily="34" charset="0"/>
                        </a:rPr>
                        <a:t>)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W 14X22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87.77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125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B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W 14X22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90.95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125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W 14X22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89.86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125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W 16x26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114.3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166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W 16x26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54.9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166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234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34600" y="609600"/>
            <a:ext cx="7162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rbel" pitchFamily="34" charset="0"/>
              </a:rPr>
              <a:t>Conclusions</a:t>
            </a:r>
          </a:p>
          <a:p>
            <a:endParaRPr lang="en-US" sz="2400" b="1" dirty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Lighting: Provided a lighting design reflecting the use of the building</a:t>
            </a:r>
          </a:p>
          <a:p>
            <a:endParaRPr lang="en-US" b="1" dirty="0">
              <a:latin typeface="Corbel" pitchFamily="34" charset="0"/>
            </a:endParaRPr>
          </a:p>
          <a:p>
            <a:r>
              <a:rPr lang="en-US" b="1" dirty="0" err="1" smtClean="0">
                <a:latin typeface="Corbel" pitchFamily="34" charset="0"/>
              </a:rPr>
              <a:t>Daylighting</a:t>
            </a:r>
            <a:r>
              <a:rPr lang="en-US" b="1" dirty="0" smtClean="0">
                <a:latin typeface="Corbel" pitchFamily="34" charset="0"/>
              </a:rPr>
              <a:t>: Provided a </a:t>
            </a:r>
            <a:r>
              <a:rPr lang="en-US" b="1" dirty="0" err="1" smtClean="0">
                <a:latin typeface="Corbel" pitchFamily="34" charset="0"/>
              </a:rPr>
              <a:t>daylighting</a:t>
            </a:r>
            <a:r>
              <a:rPr lang="en-US" b="1" dirty="0" smtClean="0">
                <a:latin typeface="Corbel" pitchFamily="34" charset="0"/>
              </a:rPr>
              <a:t> system that provides energy savings in the gymnasium</a:t>
            </a:r>
          </a:p>
          <a:p>
            <a:endParaRPr lang="en-US" b="1" dirty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Photovoltaic Analysis: Photovoltaic array provides energy and reduces the cost of the building</a:t>
            </a:r>
          </a:p>
          <a:p>
            <a:endParaRPr lang="en-US" b="1" dirty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Structural Analysis: The structural members do not need to be redesigned because of the photovoltaic array</a:t>
            </a:r>
            <a:endParaRPr lang="en-US" b="1" dirty="0"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0" y="609600"/>
            <a:ext cx="6858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rbel" pitchFamily="34" charset="0"/>
              </a:rPr>
              <a:t>Acknowledgements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Dr. Houser</a:t>
            </a:r>
          </a:p>
          <a:p>
            <a:r>
              <a:rPr lang="en-US" dirty="0" smtClean="0">
                <a:latin typeface="Corbel" pitchFamily="34" charset="0"/>
              </a:rPr>
              <a:t>Dr. </a:t>
            </a:r>
            <a:r>
              <a:rPr lang="en-US" dirty="0" err="1" smtClean="0">
                <a:latin typeface="Corbel" pitchFamily="34" charset="0"/>
              </a:rPr>
              <a:t>Mistrick</a:t>
            </a:r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Professor </a:t>
            </a:r>
            <a:r>
              <a:rPr lang="en-US" dirty="0" err="1" smtClean="0">
                <a:latin typeface="Corbel" pitchFamily="34" charset="0"/>
              </a:rPr>
              <a:t>Parfitt</a:t>
            </a:r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Professor Holland</a:t>
            </a:r>
          </a:p>
          <a:p>
            <a:r>
              <a:rPr lang="en-US" dirty="0" smtClean="0">
                <a:latin typeface="Corbel" pitchFamily="34" charset="0"/>
              </a:rPr>
              <a:t>Cannon Design</a:t>
            </a:r>
          </a:p>
          <a:p>
            <a:r>
              <a:rPr lang="en-US" dirty="0" smtClean="0">
                <a:latin typeface="Corbel" pitchFamily="34" charset="0"/>
              </a:rPr>
              <a:t>Family and 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710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0" y="2743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orbel" pitchFamily="34" charset="0"/>
              </a:rPr>
              <a:t>Questions?</a:t>
            </a:r>
            <a:endParaRPr lang="en-US" sz="4000" b="1" dirty="0">
              <a:latin typeface="Corbe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5" y="464612"/>
            <a:ext cx="7963930" cy="5972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035" y="464612"/>
            <a:ext cx="7963930" cy="59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0" y="381000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References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maps.google.com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2"/>
              </a:rPr>
              <a:t>http://campusmap.ucr.edu/imap/index.html</a:t>
            </a:r>
            <a:endParaRPr lang="en-US" dirty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3"/>
              </a:rPr>
              <a:t>http://runningtowardsomethingnew.com/tag/treadmill-running/</a:t>
            </a:r>
            <a:endParaRPr lang="en-US" dirty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4"/>
              </a:rPr>
              <a:t>http://www.elyevergreencottage.com/</a:t>
            </a:r>
            <a:endParaRPr lang="en-US" dirty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5"/>
              </a:rPr>
              <a:t>http://www.mccoysauna.com/</a:t>
            </a:r>
            <a:endParaRPr lang="en-US" dirty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6"/>
              </a:rPr>
              <a:t>http://health.howstuffworks.com/wellness/men/health-tips/weight-lifting-and-weight-control.htm</a:t>
            </a:r>
            <a:endParaRPr lang="en-US" dirty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7"/>
              </a:rPr>
              <a:t>http://</a:t>
            </a:r>
            <a:r>
              <a:rPr lang="en-US" dirty="0" smtClean="0">
                <a:latin typeface="Corbel" pitchFamily="34" charset="0"/>
                <a:hlinkClick r:id="rId7"/>
              </a:rPr>
              <a:t>upload.wikimedia.org/wikipedia/commons/7/7a/Playing_volleyball_in_Guantanamo_Gym.jpg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8"/>
              </a:rPr>
              <a:t>http://</a:t>
            </a:r>
            <a:r>
              <a:rPr lang="en-US" dirty="0" smtClean="0">
                <a:latin typeface="Corbel" pitchFamily="34" charset="0"/>
                <a:hlinkClick r:id="rId8"/>
              </a:rPr>
              <a:t>www.eulesstx.gov/images/pacs/athletics/MensBasketball1.jpg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9"/>
              </a:rPr>
              <a:t>http://</a:t>
            </a:r>
            <a:r>
              <a:rPr lang="en-US" dirty="0" smtClean="0">
                <a:latin typeface="Corbel" pitchFamily="34" charset="0"/>
                <a:hlinkClick r:id="rId9"/>
              </a:rPr>
              <a:t>relaxationblog.relaxing-tranquility-moments.com/wp-content/uploads/2010/09/meditation_techniques.jpg</a:t>
            </a:r>
            <a:endParaRPr lang="en-US" dirty="0" smtClean="0">
              <a:latin typeface="Corbe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hlinkClick r:id="rId10"/>
              </a:rPr>
              <a:t>http://www.makemedicinebetter.org/wp-content/uploads/2011/10/Yoga-Class.jpg</a:t>
            </a:r>
            <a:endParaRPr lang="en-US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0" y="457200"/>
            <a:ext cx="5293602" cy="512616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1717000" y="949450"/>
            <a:ext cx="5381640" cy="1031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717000" y="2743200"/>
            <a:ext cx="5381640" cy="36300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631" y="949450"/>
            <a:ext cx="4379009" cy="5423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1074" y="3110843"/>
            <a:ext cx="1848883" cy="1619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07400" y="1981200"/>
            <a:ext cx="6096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1107400" y="949450"/>
            <a:ext cx="1612231" cy="1031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107400" y="2743200"/>
            <a:ext cx="1612231" cy="36300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829800" y="235856"/>
            <a:ext cx="7086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 pitchFamily="34" charset="0"/>
              </a:rPr>
              <a:t>Building Information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Location: Riverside, 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Renovation: 16,000 SF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Expansion: 80,000 SF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Stories: Two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Building Cost: $36.9 Million</a:t>
            </a:r>
          </a:p>
          <a:p>
            <a:endParaRPr lang="en-US" dirty="0">
              <a:latin typeface="Corbel" pitchFamily="34" charset="0"/>
            </a:endParaRPr>
          </a:p>
          <a:p>
            <a:r>
              <a:rPr lang="en-US" b="1" dirty="0" smtClean="0">
                <a:latin typeface="Corbel" pitchFamily="34" charset="0"/>
              </a:rPr>
              <a:t>Building Function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Renovate exercise areas to offices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Gymnasium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Multipurpose rooms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Weight rooms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Exercise rooms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Rock climbing wall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Outdoor pool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Classrooms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Spa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orbel" pitchFamily="34" charset="0"/>
              </a:rPr>
              <a:t>Massage therapy rooms</a:t>
            </a:r>
            <a:endParaRPr lang="en-US" dirty="0">
              <a:latin typeface="Corbe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9354800" y="5791201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431000" y="5956756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N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662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runningtowardsomethingnew.files.wordpress.com/2011/12/best-treadmill-for-run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419225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elyevergreencottage.com/PicsMain/MASSAG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0" y="685800"/>
            <a:ext cx="3418758" cy="25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mccoysauna.com/images/saunaroom-octag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081" y="3588626"/>
            <a:ext cx="2949666" cy="25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static.ddmcdn.com/gif/weight-lifting-and-weight-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093" y="685799"/>
            <a:ext cx="3856279" cy="25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ulesstx.gov/images/pacs/athletics/MensBasketball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972" y="3419226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7/7a/Playing_volleyball_in_Guantanamo_Gy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85799"/>
            <a:ext cx="3989073" cy="25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elaxationblog.relaxing-tranquility-moments.com/wp-content/uploads/2010/09/meditation_techniqu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0" y="3588626"/>
            <a:ext cx="3792822" cy="25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www.makemedicinebetter.org/wp-content/uploads/2011/10/Yoga-Clas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ttp://www.makemedicinebetter.org/wp-content/uploads/2011/10/Yoga-Clas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622" y="685799"/>
            <a:ext cx="3840125" cy="25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178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71" y="228600"/>
            <a:ext cx="8426057" cy="6364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40800" y="1143000"/>
            <a:ext cx="2438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Entrance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Lobby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Rock </a:t>
            </a:r>
            <a:r>
              <a:rPr lang="en-US" dirty="0" smtClean="0">
                <a:latin typeface="Corbel" pitchFamily="34" charset="0"/>
              </a:rPr>
              <a:t>Wall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Gymnasium</a:t>
            </a:r>
            <a:endParaRPr lang="en-US" dirty="0">
              <a:latin typeface="Corbe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526000" y="5763677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602200" y="5929232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031200" y="1143000"/>
            <a:ext cx="3810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031200" y="1828800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031200" y="2514600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031200" y="3200400"/>
            <a:ext cx="381000" cy="381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700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71" y="228600"/>
            <a:ext cx="8426056" cy="636428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526000" y="5763677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602200" y="5929232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40800" y="1143000"/>
            <a:ext cx="243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Entrance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Lobby</a:t>
            </a:r>
          </a:p>
          <a:p>
            <a:endParaRPr lang="en-US" dirty="0" smtClean="0">
              <a:latin typeface="Corbel" pitchFamily="34" charset="0"/>
            </a:endParaRPr>
          </a:p>
          <a:p>
            <a:r>
              <a:rPr lang="en-US" dirty="0" smtClean="0">
                <a:latin typeface="Corbel" pitchFamily="34" charset="0"/>
              </a:rPr>
              <a:t>Gymnasium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031200" y="1143000"/>
            <a:ext cx="3810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031200" y="1828800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031200" y="2590800"/>
            <a:ext cx="381000" cy="381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726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38200"/>
            <a:ext cx="9144000" cy="762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838200"/>
            <a:ext cx="9144000" cy="762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838200"/>
            <a:ext cx="9144000" cy="762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972" y="457398"/>
            <a:ext cx="8426056" cy="5906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6539628" y="5797435"/>
            <a:ext cx="0" cy="7619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15828" y="596299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03085"/>
              </p:ext>
            </p:extLst>
          </p:nvPr>
        </p:nvGraphicFramePr>
        <p:xfrm>
          <a:off x="11553539" y="762000"/>
          <a:ext cx="432492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6802"/>
                <a:gridCol w="1269429"/>
                <a:gridCol w="17186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Target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avg</a:t>
                      </a:r>
                      <a:r>
                        <a:rPr lang="en-US" baseline="0" dirty="0" err="1" smtClean="0">
                          <a:latin typeface="Corbel" pitchFamily="34" charset="0"/>
                        </a:rPr>
                        <a:t>:E</a:t>
                      </a:r>
                      <a:r>
                        <a:rPr lang="en-US" baseline="-25000" dirty="0" err="1" smtClean="0">
                          <a:latin typeface="Corbel" pitchFamily="34" charset="0"/>
                        </a:rPr>
                        <a:t>min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Stairs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4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Entrance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15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Courtyard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 lux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514868"/>
              </p:ext>
            </p:extLst>
          </p:nvPr>
        </p:nvGraphicFramePr>
        <p:xfrm>
          <a:off x="11087100" y="2885440"/>
          <a:ext cx="5372100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994"/>
                <a:gridCol w="2071306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Space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ASHRAE</a:t>
                      </a:r>
                      <a:r>
                        <a:rPr lang="en-US" baseline="0" dirty="0" smtClean="0">
                          <a:latin typeface="Corbel" pitchFamily="34" charset="0"/>
                        </a:rPr>
                        <a:t> 90.1 2010 Allowable Watts</a:t>
                      </a:r>
                      <a:endParaRPr lang="en-US" baseline="-25000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orbel" pitchFamily="34" charset="0"/>
                        </a:rPr>
                        <a:t>Title 24 Allowable Watts</a:t>
                      </a:r>
                      <a:endParaRPr lang="en-US" baseline="-25000" dirty="0" smtClean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5,473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3,622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Non-tradable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193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rbel" pitchFamily="34" charset="0"/>
                        </a:rPr>
                        <a:t>178</a:t>
                      </a:r>
                      <a:endParaRPr lang="en-US" dirty="0">
                        <a:latin typeface="Corbe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457200"/>
            <a:ext cx="6705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orbel" pitchFamily="34" charset="0"/>
              </a:rPr>
              <a:t>Entrance</a:t>
            </a:r>
            <a:r>
              <a:rPr lang="en-US" sz="3200" dirty="0" smtClean="0">
                <a:latin typeface="Corbel" pitchFamily="34" charset="0"/>
              </a:rPr>
              <a:t/>
            </a:r>
            <a:br>
              <a:rPr lang="en-US" sz="3200" dirty="0" smtClean="0">
                <a:latin typeface="Corbel" pitchFamily="34" charset="0"/>
              </a:rPr>
            </a:br>
            <a:r>
              <a:rPr lang="en-US" sz="3200" dirty="0" smtClean="0">
                <a:latin typeface="Corbel" pitchFamily="34" charset="0"/>
              </a:rPr>
              <a:t>Lobby</a:t>
            </a:r>
            <a:endParaRPr lang="en-US" sz="3200" dirty="0" smtClean="0">
              <a:latin typeface="Corbe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Corbel" pitchFamily="34" charset="0"/>
              </a:rPr>
              <a:t>Daylighting</a:t>
            </a:r>
            <a:r>
              <a:rPr lang="en-US" sz="3200" dirty="0" smtClean="0">
                <a:latin typeface="Corbel" pitchFamily="34" charset="0"/>
              </a:rPr>
              <a:t>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Photovoltaic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Structural Analysis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rbel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626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6002</TotalTime>
  <Words>1428</Words>
  <Application>Microsoft Office PowerPoint</Application>
  <PresentationFormat>Custom</PresentationFormat>
  <Paragraphs>1010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Daniel R Macritchie</cp:lastModifiedBy>
  <cp:revision>195</cp:revision>
  <dcterms:created xsi:type="dcterms:W3CDTF">2006-11-29T18:17:25Z</dcterms:created>
  <dcterms:modified xsi:type="dcterms:W3CDTF">2013-04-10T08:57:50Z</dcterms:modified>
</cp:coreProperties>
</file>